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  <p:sldMasterId id="2147483708" r:id="rId2"/>
  </p:sldMasterIdLst>
  <p:notesMasterIdLst>
    <p:notesMasterId r:id="rId40"/>
  </p:notesMasterIdLst>
  <p:sldIdLst>
    <p:sldId id="281" r:id="rId3"/>
    <p:sldId id="282" r:id="rId4"/>
    <p:sldId id="283" r:id="rId5"/>
    <p:sldId id="285" r:id="rId6"/>
    <p:sldId id="295" r:id="rId7"/>
    <p:sldId id="296" r:id="rId8"/>
    <p:sldId id="297" r:id="rId9"/>
    <p:sldId id="287" r:id="rId10"/>
    <p:sldId id="311" r:id="rId11"/>
    <p:sldId id="312" r:id="rId12"/>
    <p:sldId id="313" r:id="rId13"/>
    <p:sldId id="314" r:id="rId14"/>
    <p:sldId id="300" r:id="rId15"/>
    <p:sldId id="310" r:id="rId16"/>
    <p:sldId id="301" r:id="rId17"/>
    <p:sldId id="302" r:id="rId18"/>
    <p:sldId id="304" r:id="rId19"/>
    <p:sldId id="305" r:id="rId20"/>
    <p:sldId id="288" r:id="rId21"/>
    <p:sldId id="306" r:id="rId22"/>
    <p:sldId id="307" r:id="rId23"/>
    <p:sldId id="290" r:id="rId24"/>
    <p:sldId id="291" r:id="rId25"/>
    <p:sldId id="292" r:id="rId26"/>
    <p:sldId id="315" r:id="rId27"/>
    <p:sldId id="316" r:id="rId28"/>
    <p:sldId id="317" r:id="rId29"/>
    <p:sldId id="318" r:id="rId30"/>
    <p:sldId id="319" r:id="rId31"/>
    <p:sldId id="320" r:id="rId32"/>
    <p:sldId id="278" r:id="rId33"/>
    <p:sldId id="293" r:id="rId34"/>
    <p:sldId id="294" r:id="rId35"/>
    <p:sldId id="321" r:id="rId36"/>
    <p:sldId id="322" r:id="rId37"/>
    <p:sldId id="298" r:id="rId38"/>
    <p:sldId id="299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036ACB-ED33-471A-ABD6-ECF4A22DA593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3E5EA1-2A23-4541-BF78-5043A3123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827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E5EA1-2A23-4541-BF78-5043A31233B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615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72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006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54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46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8" y="1535117"/>
            <a:ext cx="4041775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470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077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114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4" y="273054"/>
            <a:ext cx="3008313" cy="116205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7"/>
            <a:ext cx="5111750" cy="5853113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4" y="1435107"/>
            <a:ext cx="3008313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623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5"/>
            <a:ext cx="5486400" cy="56673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059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367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9881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9886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538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2848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5700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4917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0285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178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8689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9148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4312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447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13665"/>
            <a:ext cx="8229600" cy="711081"/>
          </a:xfrm>
          <a:prstGeom prst="rect">
            <a:avLst/>
          </a:prstGeom>
        </p:spPr>
        <p:txBody>
          <a:bodyPr vert="horz" lIns="121899" tIns="60949" rIns="121899" bIns="60949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12778"/>
            <a:ext cx="8229600" cy="4713391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65306"/>
            <a:ext cx="21336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8987"/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8987"/>
              <a:t>3/28/2020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5306"/>
            <a:ext cx="28956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8987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1" y="6165306"/>
            <a:ext cx="21336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8987"/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8987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E:\websites\free-power-point-templates\2012\logos.pn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09941" y="6608112"/>
            <a:ext cx="752469" cy="270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885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1218987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7120" indent="-457120" algn="l" defTabSz="1218987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bg1"/>
          </a:solidFill>
          <a:latin typeface="+mj-lt"/>
          <a:ea typeface="+mn-ea"/>
          <a:cs typeface="+mn-cs"/>
        </a:defRPr>
      </a:lvl1pPr>
      <a:lvl2pPr marL="990427" indent="-380933" algn="l" defTabSz="1218987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bg1"/>
          </a:solidFill>
          <a:latin typeface="+mj-lt"/>
          <a:ea typeface="+mn-ea"/>
          <a:cs typeface="+mn-cs"/>
        </a:defRPr>
      </a:lvl2pPr>
      <a:lvl3pPr marL="152373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3pPr>
      <a:lvl4pPr marL="2133227" indent="-304747" algn="l" defTabSz="121898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j-lt"/>
          <a:ea typeface="+mn-ea"/>
          <a:cs typeface="+mn-cs"/>
        </a:defRPr>
      </a:lvl4pPr>
      <a:lvl5pPr marL="2742720" indent="-304747" algn="l" defTabSz="121898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j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6C4B6-9704-4D09-B35E-205F38C21AE9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677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35897" y="2527479"/>
            <a:ext cx="8144134" cy="1373070"/>
          </a:xfrm>
        </p:spPr>
        <p:txBody>
          <a:bodyPr/>
          <a:lstStyle/>
          <a:p>
            <a:pPr algn="ctr"/>
            <a:r>
              <a:rPr lang="es-ES" altLang="pt-BR" sz="6600" b="1" dirty="0" err="1">
                <a:latin typeface="Century Gothic" panose="020B0502020202020204" pitchFamily="34" charset="0"/>
              </a:rPr>
              <a:t>Unit</a:t>
            </a:r>
            <a:r>
              <a:rPr lang="es-ES" altLang="pt-BR" sz="6600" b="1" dirty="0">
                <a:latin typeface="Century Gothic" panose="020B0502020202020204" pitchFamily="34" charset="0"/>
              </a:rPr>
              <a:t> 1 - </a:t>
            </a:r>
            <a:r>
              <a:rPr lang="es-ES" altLang="pt-BR" sz="6600" b="1" dirty="0" err="1">
                <a:latin typeface="Century Gothic" panose="020B0502020202020204" pitchFamily="34" charset="0"/>
              </a:rPr>
              <a:t>Travel</a:t>
            </a:r>
            <a:endParaRPr lang="es-ES" altLang="pt-BR" sz="6600" b="1" dirty="0">
              <a:latin typeface="Century Gothic" panose="020B0502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07963" y="3922201"/>
            <a:ext cx="8736037" cy="2072318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Chapter 1: Scanning/ Organizing 				      Vocabulary </a:t>
            </a:r>
          </a:p>
          <a:p>
            <a:pPr algn="l"/>
            <a:r>
              <a:rPr lang="en-US" sz="3600" b="1" dirty="0">
                <a:solidFill>
                  <a:srgbClr val="FFFF00"/>
                </a:solidFill>
                <a:latin typeface="Century Gothic" panose="020B0502020202020204" pitchFamily="34" charset="0"/>
              </a:rPr>
              <a:t>Chapter 2: Predicting/ The prefix -off</a:t>
            </a:r>
          </a:p>
          <a:p>
            <a:endParaRPr lang="en-US" sz="2400" dirty="0">
              <a:latin typeface="Century Gothic" panose="020B0502020202020204" pitchFamily="34" charset="0"/>
            </a:endParaRPr>
          </a:p>
        </p:txBody>
      </p:sp>
      <p:pic>
        <p:nvPicPr>
          <p:cNvPr id="2" name="Picture 2" descr="http://www.colosoul.com.au/wp-content/uploads/2016/01/how-travelling-can-be-good-on-your-c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99227">
            <a:off x="-369484" y="715249"/>
            <a:ext cx="3543587" cy="239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8090" y="343930"/>
            <a:ext cx="3187655" cy="1961634"/>
          </a:xfrm>
          <a:prstGeom prst="rect">
            <a:avLst/>
          </a:prstGeom>
        </p:spPr>
      </p:pic>
      <p:pic>
        <p:nvPicPr>
          <p:cNvPr id="2054" name="Picture 6" descr="https://encrypted-tbn3.gstatic.com/images?q=tbn:ANd9GcQ_hEKr6zgJR5X_Ff1_rNAw3hQPQ7RIhyJFPZoSovQZ2v2nv0beG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12173">
            <a:off x="6091449" y="937667"/>
            <a:ext cx="3037018" cy="189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8423436" y="6611491"/>
            <a:ext cx="720564" cy="24650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950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5870" y="829998"/>
            <a:ext cx="2080951" cy="548640"/>
          </a:xfrm>
        </p:spPr>
        <p:txBody>
          <a:bodyPr>
            <a:noAutofit/>
          </a:bodyPr>
          <a:lstStyle/>
          <a:p>
            <a:r>
              <a:rPr lang="en-US" sz="4000" dirty="0"/>
              <a:t>Getting ready </a:t>
            </a:r>
            <a:endParaRPr lang="pt-BR" sz="4000" dirty="0">
              <a:latin typeface="Century Gothic" panose="020B0502020202020204" pitchFamily="34" charset="0"/>
            </a:endParaRPr>
          </a:p>
        </p:txBody>
      </p:sp>
      <p:pic>
        <p:nvPicPr>
          <p:cNvPr id="1026" name="Picture 2" descr="http://viajesyturismosuntravel.com/web2/wp-content/uploads/2015/10/725077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-832" r="10227" b="408"/>
          <a:stretch/>
        </p:blipFill>
        <p:spPr bwMode="auto">
          <a:xfrm>
            <a:off x="3709303" y="3973486"/>
            <a:ext cx="2438399" cy="2580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k14.vcmedia.vn/thumb_w/600/000522cca9/2015/10/05/IMG_4763-c5ab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14" t="-151" r="9146" b="1956"/>
          <a:stretch/>
        </p:blipFill>
        <p:spPr bwMode="auto">
          <a:xfrm>
            <a:off x="6147702" y="2793459"/>
            <a:ext cx="2656498" cy="251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k14.vcmedia.vn/thumb_w/600/A3YmnWqkHeph7OwGyu6TwbX57tgTw/Image/2014/09/0h/0A/553f60711441f1.img-f518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4086" y="270561"/>
            <a:ext cx="3784347" cy="2522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encrypted-tbn3.gstatic.com/images?q=tbn:ANd9GcT2HjDsEEl0nue1DriyEQfD7B_cS9qrONFcpGWOT78WZauwvMa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895" y="1466565"/>
            <a:ext cx="4163191" cy="2216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aixaDeTexto 9"/>
          <p:cNvSpPr txBox="1"/>
          <p:nvPr/>
        </p:nvSpPr>
        <p:spPr>
          <a:xfrm>
            <a:off x="518159" y="3973486"/>
            <a:ext cx="338882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What kind of traveller are you?</a:t>
            </a:r>
          </a:p>
          <a:p>
            <a:r>
              <a:rPr lang="pt-BR" sz="2800" b="1" dirty="0">
                <a:solidFill>
                  <a:srgbClr val="FFFF00"/>
                </a:solidFill>
                <a:latin typeface="Century Gothic" panose="020B0502020202020204" pitchFamily="34" charset="0"/>
              </a:rPr>
              <a:t>How would you pack or prepare</a:t>
            </a:r>
          </a:p>
          <a:p>
            <a:r>
              <a:rPr lang="pt-BR" sz="2800" b="1" dirty="0">
                <a:solidFill>
                  <a:srgbClr val="FFFF00"/>
                </a:solidFill>
                <a:latin typeface="Century Gothic" panose="020B0502020202020204" pitchFamily="34" charset="0"/>
              </a:rPr>
              <a:t>for these vacation?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423436" y="6611491"/>
            <a:ext cx="720564" cy="24650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616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group discu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01" y="209788"/>
            <a:ext cx="2079538" cy="129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2855" y="209788"/>
            <a:ext cx="8208881" cy="1130163"/>
          </a:xfrm>
        </p:spPr>
        <p:txBody>
          <a:bodyPr>
            <a:normAutofit/>
          </a:bodyPr>
          <a:lstStyle/>
          <a:p>
            <a:pPr algn="ctr"/>
            <a:r>
              <a:rPr lang="en-US" sz="4800" b="1" u="sng" dirty="0"/>
              <a:t>Group discussion </a:t>
            </a:r>
            <a:endParaRPr lang="pt-BR" sz="4800" b="1" u="sng" dirty="0">
              <a:latin typeface="Century Gothic" panose="020B0502020202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00562" y="1501006"/>
            <a:ext cx="8013469" cy="4401205"/>
          </a:xfrm>
          <a:prstGeom prst="rect">
            <a:avLst/>
          </a:prstGeom>
          <a:noFill/>
          <a:ln>
            <a:solidFill>
              <a:schemeClr val="bg2">
                <a:lumMod val="25000"/>
                <a:lumOff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t-BR" sz="3600" b="1" dirty="0">
                <a:solidFill>
                  <a:srgbClr val="FFFF00"/>
                </a:solidFill>
                <a:latin typeface="Century Gothic" panose="020B0502020202020204" pitchFamily="34" charset="0"/>
              </a:rPr>
              <a:t>Name some places you’ve travelled?</a:t>
            </a:r>
          </a:p>
          <a:p>
            <a:pPr marL="514350" indent="-514350">
              <a:buFont typeface="+mj-lt"/>
              <a:buAutoNum type="arabicPeriod"/>
            </a:pPr>
            <a:r>
              <a:rPr lang="pt-BR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Who (usually) </a:t>
            </a:r>
            <a:r>
              <a:rPr lang="pt-BR" sz="3600" b="1" i="1" dirty="0">
                <a:solidFill>
                  <a:schemeClr val="bg1"/>
                </a:solidFill>
                <a:latin typeface="Century Gothic" panose="020B0502020202020204" pitchFamily="34" charset="0"/>
              </a:rPr>
              <a:t>arranges</a:t>
            </a:r>
            <a:r>
              <a:rPr lang="pt-BR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pt-BR" sz="3600" b="1" i="1" dirty="0">
                <a:solidFill>
                  <a:schemeClr val="bg1"/>
                </a:solidFill>
                <a:latin typeface="Century Gothic" panose="020B0502020202020204" pitchFamily="34" charset="0"/>
              </a:rPr>
              <a:t>travel</a:t>
            </a:r>
            <a:r>
              <a:rPr lang="pt-BR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pt-BR" sz="3600" b="1" i="1" dirty="0">
                <a:solidFill>
                  <a:schemeClr val="bg1"/>
                </a:solidFill>
                <a:latin typeface="Century Gothic" panose="020B0502020202020204" pitchFamily="34" charset="0"/>
              </a:rPr>
              <a:t>plan</a:t>
            </a:r>
            <a:r>
              <a:rPr lang="pt-BR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for you?</a:t>
            </a:r>
          </a:p>
          <a:p>
            <a:pPr marL="514350" indent="-514350">
              <a:buFont typeface="+mj-lt"/>
              <a:buAutoNum type="arabicPeriod"/>
            </a:pPr>
            <a:r>
              <a:rPr lang="pt-BR" sz="3600" b="1" dirty="0">
                <a:solidFill>
                  <a:srgbClr val="FFFF00"/>
                </a:solidFill>
                <a:latin typeface="Century Gothic" panose="020B0502020202020204" pitchFamily="34" charset="0"/>
              </a:rPr>
              <a:t>Today what helps us travel/ make travel arrangements more easily?   </a:t>
            </a:r>
          </a:p>
          <a:p>
            <a:endParaRPr lang="pt-BR" sz="2800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8423436" y="6611491"/>
            <a:ext cx="720564" cy="24650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  <p:pic>
        <p:nvPicPr>
          <p:cNvPr id="1028" name="Picture 4" descr="Image result for trave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758" y="4841036"/>
            <a:ext cx="2655682" cy="1770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2420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21627" y="2218878"/>
            <a:ext cx="8428204" cy="4258574"/>
          </a:xfrm>
        </p:spPr>
        <p:txBody>
          <a:bodyPr>
            <a:noAutofit/>
          </a:bodyPr>
          <a:lstStyle/>
          <a:p>
            <a:pPr algn="ctr"/>
            <a:r>
              <a:rPr lang="en-GB" sz="9600" dirty="0"/>
              <a:t>Chapter 1</a:t>
            </a:r>
            <a:br>
              <a:rPr lang="en-GB" sz="9600" dirty="0"/>
            </a:br>
            <a:r>
              <a:rPr lang="en-GB" sz="9600" dirty="0"/>
              <a:t>Travel and technology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  <p:pic>
        <p:nvPicPr>
          <p:cNvPr id="3074" name="Picture 2" descr="http://intelligenttravel.com.au/wp-content/uploads/2014/02/traveltech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27715">
            <a:off x="577819" y="471782"/>
            <a:ext cx="3000019" cy="1918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intelligenttravel.com.au/wp-content/uploads/2013/11/travel-tec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5002">
            <a:off x="5487082" y="486330"/>
            <a:ext cx="3318607" cy="1931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19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Have you ever heard of/ used these 3 technology advances: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1412778"/>
            <a:ext cx="8268737" cy="436456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12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Have you ever heard of/ used these 3 technology advances: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91" t="4813" r="-191" b="4563"/>
          <a:stretch/>
        </p:blipFill>
        <p:spPr>
          <a:xfrm>
            <a:off x="457200" y="1412778"/>
            <a:ext cx="8375751" cy="426758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825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Have you ever heard of/ used these 3 technology advances: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TripAdvisor</a:t>
            </a:r>
            <a:endParaRPr lang="en-US" dirty="0"/>
          </a:p>
          <a:p>
            <a:r>
              <a:rPr lang="en-US" dirty="0" err="1"/>
              <a:t>Couchsurfing</a:t>
            </a:r>
            <a:endParaRPr lang="en-US" dirty="0"/>
          </a:p>
          <a:p>
            <a:r>
              <a:rPr lang="en-US" dirty="0" err="1"/>
              <a:t>Airbnb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4108"/>
          <a:stretch/>
        </p:blipFill>
        <p:spPr>
          <a:xfrm>
            <a:off x="457200" y="1412778"/>
            <a:ext cx="8383453" cy="451979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147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Reading skill - </a:t>
            </a:r>
            <a:r>
              <a:rPr lang="en-US" sz="4900" b="1" dirty="0"/>
              <a:t>Scanning</a:t>
            </a:r>
            <a:endParaRPr lang="en-US" sz="49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24746"/>
            <a:ext cx="7931224" cy="5109799"/>
          </a:xfrm>
          <a:noFill/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i="1" u="sng" dirty="0">
                <a:solidFill>
                  <a:srgbClr val="FFFF00"/>
                </a:solidFill>
              </a:rPr>
              <a:t>Scanning = Looking for a specific word/ phrase.</a:t>
            </a:r>
          </a:p>
          <a:p>
            <a:pPr>
              <a:buFont typeface="Wingdings" panose="05000000000000000000" pitchFamily="2" charset="2"/>
              <a:buChar char="J"/>
            </a:pPr>
            <a:r>
              <a:rPr lang="en-US" dirty="0">
                <a:sym typeface="Wingdings" panose="05000000000000000000" pitchFamily="2" charset="2"/>
              </a:rPr>
              <a:t>Now, look at p.13. Scan these words. 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i="1" dirty="0">
                <a:sym typeface="Wingdings" panose="05000000000000000000" pitchFamily="2" charset="2"/>
              </a:rPr>
              <a:t>Couch surfing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i="1" dirty="0">
                <a:sym typeface="Wingdings" panose="05000000000000000000" pitchFamily="2" charset="2"/>
              </a:rPr>
              <a:t>Smartphone map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i="1" dirty="0" err="1">
                <a:sym typeface="Wingdings" panose="05000000000000000000" pitchFamily="2" charset="2"/>
              </a:rPr>
              <a:t>TripAdvisor</a:t>
            </a:r>
            <a:endParaRPr lang="en-US" b="1" i="1" dirty="0">
              <a:sym typeface="Wingdings" panose="05000000000000000000" pitchFamily="2" charset="2"/>
            </a:endParaRP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i="1" dirty="0" err="1">
                <a:sym typeface="Wingdings" panose="05000000000000000000" pitchFamily="2" charset="2"/>
              </a:rPr>
              <a:t>Airbnb</a:t>
            </a:r>
            <a:endParaRPr lang="en-US" b="1" i="1" dirty="0">
              <a:sym typeface="Wingdings" panose="05000000000000000000" pitchFamily="2" charset="2"/>
            </a:endParaRP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i="1" dirty="0">
                <a:sym typeface="Wingdings" panose="05000000000000000000" pitchFamily="2" charset="2"/>
              </a:rPr>
              <a:t>Sightseeing apps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i="1" dirty="0">
                <a:sym typeface="Wingdings" panose="05000000000000000000" pitchFamily="2" charset="2"/>
              </a:rPr>
              <a:t>Online forums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i="1" dirty="0">
                <a:sym typeface="Wingdings" panose="05000000000000000000" pitchFamily="2" charset="2"/>
              </a:rPr>
              <a:t>Local hosts </a:t>
            </a:r>
            <a:endParaRPr lang="en-US" b="1" i="1" dirty="0"/>
          </a:p>
          <a:p>
            <a:pPr marL="0" indent="0">
              <a:buNone/>
            </a:pPr>
            <a:r>
              <a:rPr lang="en-US" dirty="0">
                <a:sym typeface="Wingdings" panose="05000000000000000000" pitchFamily="2" charset="2"/>
              </a:rPr>
              <a:t>If you find each word </a:t>
            </a:r>
            <a:r>
              <a:rPr lang="en-US" u="sng" dirty="0">
                <a:sym typeface="Wingdings" panose="05000000000000000000" pitchFamily="2" charset="2"/>
              </a:rPr>
              <a:t>less than 5 seconds</a:t>
            </a:r>
            <a:r>
              <a:rPr lang="en-US" dirty="0">
                <a:sym typeface="Wingdings" panose="05000000000000000000" pitchFamily="2" charset="2"/>
              </a:rPr>
              <a:t>, you are a </a:t>
            </a:r>
            <a:r>
              <a:rPr lang="en-US" b="1" u="sng" dirty="0">
                <a:sym typeface="Wingdings" panose="05000000000000000000" pitchFamily="2" charset="2"/>
              </a:rPr>
              <a:t>fast “scanner”</a:t>
            </a:r>
            <a:endParaRPr lang="en-US" b="1" u="sng" dirty="0"/>
          </a:p>
        </p:txBody>
      </p:sp>
      <p:sp>
        <p:nvSpPr>
          <p:cNvPr id="5" name="Rectangle 4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/>
              <a:t>determiners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646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6B9FE5-8430-44B1-9186-7D9C633879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076" y="876403"/>
            <a:ext cx="8533847" cy="5105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324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A4F01-42BF-452B-9ECA-D904AB1D0D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512" y="503584"/>
            <a:ext cx="8565192" cy="569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884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E1C3B2F-6741-4864-9CE1-A64D8A2BA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226" y="493643"/>
            <a:ext cx="8569548" cy="5870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7558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347CB1-367F-440E-895A-F2B15D28F0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076" y="477078"/>
            <a:ext cx="8467986" cy="5870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8656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Reading skill - </a:t>
            </a:r>
            <a:r>
              <a:rPr lang="en-US" sz="4900" b="1" dirty="0"/>
              <a:t>Scanning</a:t>
            </a:r>
            <a:endParaRPr lang="en-US" sz="49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24746"/>
            <a:ext cx="7931224" cy="5109799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FFFF00"/>
                </a:solidFill>
              </a:rPr>
              <a:t>As you’ve found the words, which one is used by Geoff, Hannah or Rajeev?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/>
              <a:t>determiners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558319"/>
              </p:ext>
            </p:extLst>
          </p:nvPr>
        </p:nvGraphicFramePr>
        <p:xfrm>
          <a:off x="457200" y="2466145"/>
          <a:ext cx="822960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7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94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43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85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FFFF00"/>
                          </a:solidFill>
                        </a:rPr>
                        <a:t>Geoff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FFFF00"/>
                          </a:solidFill>
                        </a:rPr>
                        <a:t>Hannah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FFFF00"/>
                          </a:solidFill>
                        </a:rPr>
                        <a:t>Rajeev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i="1" dirty="0">
                          <a:sym typeface="Wingdings" panose="05000000000000000000" pitchFamily="2" charset="2"/>
                        </a:rPr>
                        <a:t>Couch surfing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>
                          <a:sym typeface="Wingdings" panose="05000000000000000000" pitchFamily="2" charset="2"/>
                        </a:rPr>
                        <a:t>Smartphone map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 err="1">
                          <a:sym typeface="Wingdings" panose="05000000000000000000" pitchFamily="2" charset="2"/>
                        </a:rPr>
                        <a:t>TripAdvisor</a:t>
                      </a:r>
                      <a:endParaRPr lang="en-US" b="1" i="1" dirty="0">
                        <a:sym typeface="Wingdings" panose="05000000000000000000" pitchFamily="2" charset="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 err="1">
                          <a:sym typeface="Wingdings" panose="05000000000000000000" pitchFamily="2" charset="2"/>
                        </a:rPr>
                        <a:t>Airbnb</a:t>
                      </a:r>
                      <a:endParaRPr lang="en-US" b="1" i="1" dirty="0">
                        <a:sym typeface="Wingdings" panose="05000000000000000000" pitchFamily="2" charset="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>
                          <a:sym typeface="Wingdings" panose="05000000000000000000" pitchFamily="2" charset="2"/>
                        </a:rPr>
                        <a:t>Sightseeing apps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>
                          <a:sym typeface="Wingdings" panose="05000000000000000000" pitchFamily="2" charset="2"/>
                        </a:rPr>
                        <a:t>Online forums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>
                          <a:sym typeface="Wingdings" panose="05000000000000000000" pitchFamily="2" charset="2"/>
                        </a:rPr>
                        <a:t>Local hosts </a:t>
                      </a:r>
                      <a:endParaRPr lang="en-US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441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2336"/>
            <a:ext cx="8229600" cy="5974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1. What kind of traveller is Geoff, Hannah or Rajeev?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2. How can </a:t>
            </a:r>
            <a:r>
              <a:rPr lang="en-GB" sz="2800" dirty="0" err="1"/>
              <a:t>TripAdvisor</a:t>
            </a:r>
            <a:r>
              <a:rPr lang="en-GB" sz="2800" dirty="0"/>
              <a:t> help Geoff? What can he find in Online forums?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GB" sz="2800" dirty="0"/>
              <a:t>3. What does Hannah love to experience? Why does she like to stay with the locals?</a:t>
            </a:r>
          </a:p>
          <a:p>
            <a:endParaRPr lang="en-US" sz="2800" dirty="0"/>
          </a:p>
          <a:p>
            <a:pPr marL="0" indent="0">
              <a:buNone/>
            </a:pPr>
            <a:r>
              <a:rPr lang="en-GB" sz="2800" dirty="0"/>
              <a:t>4. How has the technology helped Rajeev in travel now compare with before?</a:t>
            </a:r>
            <a:endParaRPr lang="en-US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302496" y="1865376"/>
            <a:ext cx="1682496" cy="1121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21011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5083"/>
            <a:ext cx="8229600" cy="773723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Reading comprehension - A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7CE68FB-0174-4F76-8C05-941DE5AF92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139687"/>
            <a:ext cx="8130209" cy="5488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7033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5083"/>
            <a:ext cx="8229600" cy="773723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Reading comprehension - B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F5F976-66DA-43CF-9C96-E1CED7EDA1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580484-6D35-4628-A148-8EA10A8209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731" y="1230814"/>
            <a:ext cx="8433481" cy="4948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4738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90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0677"/>
            <a:ext cx="8229600" cy="984069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/>
            <a:r>
              <a:rPr lang="en-US" sz="4400" b="1" dirty="0"/>
              <a:t>Vocabulary comprehension - A </a:t>
            </a:r>
          </a:p>
        </p:txBody>
      </p:sp>
      <p:pic>
        <p:nvPicPr>
          <p:cNvPr id="3074" name="Picture 2" descr="Image result for vocabul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104" y="4316418"/>
            <a:ext cx="4791075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499FA9E-1AFC-4131-86A0-C64330B0BB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" y="1580066"/>
            <a:ext cx="8229600" cy="438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649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90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0677"/>
            <a:ext cx="8229600" cy="984069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/>
            <a:r>
              <a:rPr lang="en-US" sz="4400" b="1" dirty="0"/>
              <a:t>Vocabulary comprehension - B </a:t>
            </a:r>
          </a:p>
        </p:txBody>
      </p:sp>
      <p:pic>
        <p:nvPicPr>
          <p:cNvPr id="3074" name="Picture 2" descr="Image result for vocabul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104" y="4316418"/>
            <a:ext cx="4791075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5DBF173-54FA-4B33-8265-205900E2A7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6886" y="1356209"/>
            <a:ext cx="8259914" cy="5501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49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chemeClr val="tx1"/>
                </a:solidFill>
              </a:rPr>
              <a:t>Vocabulary skill – </a:t>
            </a:r>
            <a:r>
              <a:rPr lang="en-US" sz="4400" b="1" dirty="0">
                <a:solidFill>
                  <a:schemeClr val="tx1"/>
                </a:solidFill>
              </a:rPr>
              <a:t>Organizing vocabulary</a:t>
            </a:r>
            <a:endParaRPr lang="en-US" sz="6000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90945" y="1124746"/>
            <a:ext cx="8395855" cy="5727399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Grouping words into </a:t>
            </a:r>
            <a:r>
              <a:rPr lang="en-US" b="1" i="1" u="sng" dirty="0">
                <a:solidFill>
                  <a:srgbClr val="FFFF00"/>
                </a:solidFill>
              </a:rPr>
              <a:t>meaningful categories </a:t>
            </a:r>
            <a:r>
              <a:rPr lang="en-US" dirty="0"/>
              <a:t>to remember new words.</a:t>
            </a:r>
          </a:p>
          <a:p>
            <a:r>
              <a:rPr lang="en-US" u="sng" dirty="0"/>
              <a:t>Group </a:t>
            </a:r>
            <a:r>
              <a:rPr lang="en-US" u="sng" dirty="0">
                <a:solidFill>
                  <a:srgbClr val="FFFF00"/>
                </a:solidFill>
              </a:rPr>
              <a:t>new words </a:t>
            </a:r>
            <a:r>
              <a:rPr lang="en-US" u="sng" dirty="0"/>
              <a:t>with </a:t>
            </a:r>
            <a:r>
              <a:rPr lang="en-US" u="sng" dirty="0">
                <a:solidFill>
                  <a:srgbClr val="FFFF00"/>
                </a:solidFill>
              </a:rPr>
              <a:t>words you already know </a:t>
            </a:r>
            <a:r>
              <a:rPr lang="en-US" dirty="0"/>
              <a:t>that have similar/ opposite meanings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Group words </a:t>
            </a:r>
            <a:r>
              <a:rPr lang="en-US" u="sng" dirty="0">
                <a:solidFill>
                  <a:srgbClr val="FFFF00"/>
                </a:solidFill>
              </a:rPr>
              <a:t>by their parts of speech/ topic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/>
              <a:t>determiners</a:t>
            </a:r>
          </a:p>
        </p:txBody>
      </p:sp>
      <p:pic>
        <p:nvPicPr>
          <p:cNvPr id="4098" name="Picture 2" descr="http://image.slidesharecdn.com/1stppt20synonymsandantonymsofcommonwords-150803020559-lva1-app6891/95/1st-qtr-18-synonyms-and-antonyms-of-common-words-19-638.jpg?cb=143856815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" t="38423" r="14973" b="511"/>
          <a:stretch/>
        </p:blipFill>
        <p:spPr bwMode="auto">
          <a:xfrm>
            <a:off x="2860860" y="3546186"/>
            <a:ext cx="5050085" cy="1979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6026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5818962"/>
              </p:ext>
            </p:extLst>
          </p:nvPr>
        </p:nvGraphicFramePr>
        <p:xfrm>
          <a:off x="457200" y="1385741"/>
          <a:ext cx="8229600" cy="5108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SYNONYM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ANTONYM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3200" b="1" dirty="0">
                          <a:solidFill>
                            <a:srgbClr val="FF0000"/>
                          </a:solidFill>
                        </a:rPr>
                        <a:t>Genuine</a:t>
                      </a:r>
                      <a:r>
                        <a:rPr lang="en-US" sz="3200" b="1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3200" b="1" dirty="0"/>
                        <a:t>Comfort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3200" b="1" dirty="0">
                          <a:solidFill>
                            <a:srgbClr val="00B050"/>
                          </a:solidFill>
                        </a:rPr>
                        <a:t>Spare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3200" b="1" dirty="0">
                          <a:solidFill>
                            <a:schemeClr val="accent2"/>
                          </a:solidFill>
                        </a:rPr>
                        <a:t>Frequently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3200" b="1" dirty="0">
                          <a:solidFill>
                            <a:srgbClr val="7030A0"/>
                          </a:solidFill>
                        </a:rPr>
                        <a:t>Treasure</a:t>
                      </a:r>
                      <a:r>
                        <a:rPr lang="en-US" sz="3200" b="1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85336" y="174514"/>
            <a:ext cx="8229600" cy="711081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tx1"/>
                </a:solidFill>
              </a:rPr>
              <a:t>Vocabulary skill – A</a:t>
            </a:r>
            <a:endParaRPr lang="en-US" sz="6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7522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1338619"/>
              </p:ext>
            </p:extLst>
          </p:nvPr>
        </p:nvGraphicFramePr>
        <p:xfrm>
          <a:off x="457200" y="1959086"/>
          <a:ext cx="8229600" cy="472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69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126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b="1" dirty="0"/>
                        <a:t>Topic/ Category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/>
                        <a:t>WORDS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3200" b="0" baseline="0" dirty="0">
                          <a:solidFill>
                            <a:srgbClr val="FF0000"/>
                          </a:solidFill>
                        </a:rPr>
                        <a:t>Words to describe expensive things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800" b="1" dirty="0">
                          <a:solidFill>
                            <a:srgbClr val="FF0000"/>
                          </a:solidFill>
                        </a:rPr>
                        <a:t>Treasure, value, quality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sz="3200" b="1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sz="3200" b="1" dirty="0">
                        <a:solidFill>
                          <a:srgbClr val="00B050"/>
                        </a:solidFill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32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sz="3200" b="1" dirty="0">
                        <a:solidFill>
                          <a:schemeClr val="accent2"/>
                        </a:solidFill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3200" b="1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85336" y="174514"/>
            <a:ext cx="8229600" cy="711081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tx1"/>
                </a:solidFill>
              </a:rPr>
              <a:t>Vocabulary skill – C</a:t>
            </a:r>
            <a:endParaRPr lang="en-US" sz="6000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2378DFE-3559-49AA-8A52-D91A25C26E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809" y="1098669"/>
            <a:ext cx="7661759" cy="720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7915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3059085"/>
            <a:ext cx="8927869" cy="3108960"/>
          </a:xfrm>
        </p:spPr>
        <p:txBody>
          <a:bodyPr>
            <a:noAutofit/>
          </a:bodyPr>
          <a:lstStyle/>
          <a:p>
            <a:pPr algn="ctr"/>
            <a:r>
              <a:rPr lang="en-GB" sz="9600" dirty="0"/>
              <a:t>Chapter 2:</a:t>
            </a:r>
            <a:br>
              <a:rPr lang="en-GB" sz="9600" dirty="0"/>
            </a:br>
            <a:r>
              <a:rPr lang="en-GB" sz="9600" dirty="0"/>
              <a:t>Selling India’s rainy Season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r>
              <a:rPr lang="en-GB" sz="800" dirty="0">
                <a:solidFill>
                  <a:prstClr val="white"/>
                </a:solidFill>
              </a:rPr>
              <a:t>determiners</a:t>
            </a:r>
          </a:p>
        </p:txBody>
      </p:sp>
      <p:sp>
        <p:nvSpPr>
          <p:cNvPr id="3" name="AutoShape 6" descr="https://1.bp.blogspot.com/-oPgLx7j2nrg/UGRmoQbVtuI/AAAAAAAAAtM/wk6ptEsjbIY/s1600/IMGP9014.JPG"/>
          <p:cNvSpPr>
            <a:spLocks noChangeAspect="1" noChangeArrowheads="1"/>
          </p:cNvSpPr>
          <p:nvPr/>
        </p:nvSpPr>
        <p:spPr bwMode="auto">
          <a:xfrm>
            <a:off x="-1063625" y="26530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8" descr="https://1.bp.blogspot.com/-oPgLx7j2nrg/UGRmoQbVtuI/AAAAAAAAAtM/wk6ptEsjbIY/s1600/IMGP9014.JPG"/>
          <p:cNvSpPr>
            <a:spLocks noChangeAspect="1" noChangeArrowheads="1"/>
          </p:cNvSpPr>
          <p:nvPr/>
        </p:nvSpPr>
        <p:spPr bwMode="auto">
          <a:xfrm>
            <a:off x="-121602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132" name="Picture 12" descr="http://asiasociety.org/images/112511_ThailandRa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41" y="312738"/>
            <a:ext cx="3591502" cy="239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http://www.thenational.ae/storyimage/AB/20150725/STORYGALLERY/150729397/AR/0/AR-150729397.jpg&amp;MaxW=960&amp;imageVersion=defaul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167" y="310301"/>
            <a:ext cx="3385257" cy="239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7723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3534" y="413664"/>
            <a:ext cx="8794865" cy="1099252"/>
          </a:xfrm>
        </p:spPr>
        <p:txBody>
          <a:bodyPr>
            <a:normAutofit/>
          </a:bodyPr>
          <a:lstStyle/>
          <a:p>
            <a:r>
              <a:rPr lang="en-US" sz="4400" b="1" u="sng" dirty="0"/>
              <a:t>Before you read</a:t>
            </a:r>
            <a:endParaRPr lang="en-US" sz="6000" u="sng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49135" y="1446414"/>
            <a:ext cx="8246226" cy="4921135"/>
          </a:xfrm>
          <a:noFill/>
        </p:spPr>
        <p:txBody>
          <a:bodyPr>
            <a:normAutofit fontScale="92500" lnSpcReduction="10000"/>
          </a:bodyPr>
          <a:lstStyle/>
          <a:p>
            <a:pPr marL="742950" indent="-742950">
              <a:buAutoNum type="arabicPeriod"/>
            </a:pPr>
            <a:r>
              <a:rPr lang="en-US" sz="4800" dirty="0"/>
              <a:t>Do people travel in rainy season?</a:t>
            </a:r>
          </a:p>
          <a:p>
            <a:pPr marL="742950" indent="-742950">
              <a:buAutoNum type="arabicPeriod"/>
            </a:pPr>
            <a:r>
              <a:rPr lang="en-US" sz="4800" dirty="0"/>
              <a:t>What are some possible reasons why people travel in this season?</a:t>
            </a:r>
          </a:p>
          <a:p>
            <a:pPr marL="742950" indent="-742950">
              <a:buAutoNum type="arabicPeriod"/>
            </a:pPr>
            <a:r>
              <a:rPr lang="en-US" sz="4800" dirty="0"/>
              <a:t>What are some activities for tourists when it rains?</a:t>
            </a:r>
          </a:p>
          <a:p>
            <a:pPr marL="742950" indent="-742950">
              <a:buAutoNum type="arabicPeriod"/>
            </a:pPr>
            <a:endParaRPr lang="en-US" dirty="0"/>
          </a:p>
          <a:p>
            <a:pPr marL="742950" indent="-742950">
              <a:buAutoNum type="arabicPeriod"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/>
              <a:t>determiners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821809"/>
      </p:ext>
    </p:extLst>
  </p:cSld>
  <p:clrMapOvr>
    <a:masterClrMapping/>
  </p:clrMapOvr>
  <p:transition spd="med">
    <p:pul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763" y="271064"/>
            <a:ext cx="10972800" cy="1099252"/>
          </a:xfrm>
        </p:spPr>
        <p:txBody>
          <a:bodyPr>
            <a:normAutofit/>
          </a:bodyPr>
          <a:lstStyle/>
          <a:p>
            <a:r>
              <a:rPr lang="en-US" sz="4400" b="1" dirty="0"/>
              <a:t>Reading skill - </a:t>
            </a:r>
            <a:r>
              <a:rPr lang="en-US" sz="6000" b="1" dirty="0"/>
              <a:t>Predicting</a:t>
            </a:r>
            <a:endParaRPr lang="en-US" sz="60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36858" y="1197031"/>
            <a:ext cx="8324757" cy="5153893"/>
          </a:xfrm>
          <a:noFill/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  <a:buFont typeface="Courier New" panose="02070309020205020404" pitchFamily="49" charset="0"/>
              <a:buChar char="o"/>
            </a:pPr>
            <a:r>
              <a:rPr lang="en-US" sz="4800" i="1" dirty="0"/>
              <a:t>Before reading</a:t>
            </a:r>
            <a:r>
              <a:rPr lang="en-US" sz="4800" dirty="0"/>
              <a:t>, think about </a:t>
            </a:r>
            <a:r>
              <a:rPr lang="en-US" sz="4800" u="sng" dirty="0">
                <a:solidFill>
                  <a:srgbClr val="FFFF00"/>
                </a:solidFill>
              </a:rPr>
              <a:t>what you are going to read</a:t>
            </a:r>
            <a:r>
              <a:rPr lang="en-US" sz="4800" dirty="0"/>
              <a:t> by look at </a:t>
            </a:r>
            <a:r>
              <a:rPr lang="en-US" sz="4800" dirty="0">
                <a:solidFill>
                  <a:srgbClr val="FFFF00"/>
                </a:solidFill>
              </a:rPr>
              <a:t>the title, pictures, subheadings.</a:t>
            </a:r>
          </a:p>
          <a:p>
            <a:pPr>
              <a:lnSpc>
                <a:spcPct val="120000"/>
              </a:lnSpc>
              <a:buFont typeface="Courier New" panose="02070309020205020404" pitchFamily="49" charset="0"/>
              <a:buChar char="o"/>
            </a:pPr>
            <a:r>
              <a:rPr lang="en-US" sz="4800" i="1" dirty="0"/>
              <a:t>While reading</a:t>
            </a:r>
            <a:r>
              <a:rPr lang="en-US" sz="4800" dirty="0"/>
              <a:t>, think about what </a:t>
            </a:r>
            <a:r>
              <a:rPr lang="en-US" sz="4800" u="sng" dirty="0">
                <a:solidFill>
                  <a:srgbClr val="FFFF00"/>
                </a:solidFill>
              </a:rPr>
              <a:t>comes next.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4800" dirty="0"/>
              <a:t>=&gt; This helps you understand the passage better.</a:t>
            </a:r>
            <a:endParaRPr lang="en-US" sz="4800" dirty="0"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J"/>
            </a:pPr>
            <a:r>
              <a:rPr lang="en-US" sz="4800" dirty="0">
                <a:sym typeface="Wingdings" panose="05000000000000000000" pitchFamily="2" charset="2"/>
              </a:rPr>
              <a:t>Now look at page 19 (title, pictures), what information you expect in this reading? </a:t>
            </a:r>
          </a:p>
          <a:p>
            <a:pPr marL="0" indent="0">
              <a:buNone/>
            </a:pPr>
            <a:r>
              <a:rPr lang="en-US" sz="4800" dirty="0">
                <a:sym typeface="Wingdings" panose="05000000000000000000" pitchFamily="2" charset="2"/>
              </a:rPr>
              <a:t>/ What can you guess about what</a:t>
            </a:r>
          </a:p>
          <a:p>
            <a:pPr marL="0" indent="0">
              <a:buNone/>
            </a:pPr>
            <a:r>
              <a:rPr lang="en-US" sz="4800" dirty="0">
                <a:sym typeface="Wingdings" panose="05000000000000000000" pitchFamily="2" charset="2"/>
              </a:rPr>
              <a:t>you are going to read?</a:t>
            </a:r>
            <a:endParaRPr lang="en-US" sz="4800" dirty="0"/>
          </a:p>
          <a:p>
            <a:pPr marL="742950" indent="-742950">
              <a:buAutoNum type="arabicPeriod"/>
            </a:pPr>
            <a:endParaRPr lang="en-US" dirty="0"/>
          </a:p>
          <a:p>
            <a:pPr marL="742950" indent="-742950">
              <a:buAutoNum type="arabicPeriod"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/>
              <a:t>determiners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  <p:pic>
        <p:nvPicPr>
          <p:cNvPr id="1026" name="Picture 2" descr="Image result for predicti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8" t="9950" r="14325" b="18349"/>
          <a:stretch/>
        </p:blipFill>
        <p:spPr bwMode="auto">
          <a:xfrm>
            <a:off x="5985163" y="4645624"/>
            <a:ext cx="3030517" cy="208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998425" y="5381640"/>
            <a:ext cx="1926815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omic Sans MS" panose="030F0702030302020204" pitchFamily="66" charset="0"/>
              </a:rPr>
              <a:t>What are we going to read?</a:t>
            </a:r>
          </a:p>
          <a:p>
            <a:r>
              <a:rPr lang="en-US" sz="1400" b="1" dirty="0">
                <a:latin typeface="Comic Sans MS" panose="030F0702030302020204" pitchFamily="66" charset="0"/>
              </a:rPr>
              <a:t>What comes next?</a:t>
            </a:r>
            <a:r>
              <a:rPr lang="en-US" sz="1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44371835"/>
      </p:ext>
    </p:extLst>
  </p:cSld>
  <p:clrMapOvr>
    <a:masterClrMapping/>
  </p:clrMapOvr>
  <p:transition spd="med"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6F7F906-4C04-4B4E-8B04-3EABEF2B3A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285462"/>
            <a:ext cx="8130209" cy="52390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A0A1914-C83F-4AAF-837E-1E5A5A521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b="1" dirty="0"/>
              <a:t>Reading skill - </a:t>
            </a:r>
            <a:r>
              <a:rPr lang="en-US" sz="5300" b="1" dirty="0"/>
              <a:t>Predicting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13431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35E9AAD-E3CD-40FB-9259-7AC3CCDB54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1723" y="242331"/>
            <a:ext cx="5857460" cy="220932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C87650-3A4A-4A5F-A95C-B9B59D1B94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758" y="2417214"/>
            <a:ext cx="8428483" cy="4198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9584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71DA5A9-B3F1-4221-8BFF-15203AAB8B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006" y="179112"/>
            <a:ext cx="8569989" cy="32498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675FB5-9268-4D81-AC1A-45F135C709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008" y="3429000"/>
            <a:ext cx="8463984" cy="3117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6009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F6FE2D9-2401-483F-863E-AF9912FA0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144" y="300865"/>
            <a:ext cx="8474559" cy="626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668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4593EDC-5E48-44C7-9871-06F2EE685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14338"/>
            <a:ext cx="8229600" cy="71120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Reading comprehension - 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A6BC0B-AB5B-4E84-A4B9-015DB2236A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0405" y="1240528"/>
            <a:ext cx="6623189" cy="5349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0893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30BE1B4-990B-4528-BC56-FCDF50F70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14338"/>
            <a:ext cx="8229600" cy="71120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Reading comprehension - B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F6C930-B602-4D3D-AB89-507C2639CC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648" y="1465573"/>
            <a:ext cx="7384703" cy="4683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5341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5265" y="199506"/>
            <a:ext cx="7980219" cy="1101261"/>
          </a:xfrm>
          <a:solidFill>
            <a:schemeClr val="tx2"/>
          </a:solidFill>
        </p:spPr>
        <p:txBody>
          <a:bodyPr/>
          <a:lstStyle/>
          <a:p>
            <a:pPr algn="ctr"/>
            <a:r>
              <a:rPr lang="en-US" b="1" dirty="0">
                <a:solidFill>
                  <a:srgbClr val="FFFF00"/>
                </a:solidFill>
              </a:rPr>
              <a:t>Vocabulary skill – Prefix off-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2756" y="1463039"/>
            <a:ext cx="8645237" cy="5170517"/>
          </a:xfrm>
          <a:ln>
            <a:solidFill>
              <a:srgbClr val="7030A0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sz="4400" dirty="0"/>
              <a:t>Find the sentence that includes the words </a:t>
            </a:r>
            <a:r>
              <a:rPr lang="en-US" sz="4400" dirty="0">
                <a:solidFill>
                  <a:schemeClr val="accent2">
                    <a:lumMod val="75000"/>
                  </a:schemeClr>
                </a:solidFill>
              </a:rPr>
              <a:t>“off-season”</a:t>
            </a:r>
          </a:p>
          <a:p>
            <a:pPr marL="0" indent="0">
              <a:buNone/>
            </a:pPr>
            <a:r>
              <a:rPr lang="en-US" sz="4400" dirty="0"/>
              <a:t>…“They say the monsoon brings other benefits besides lower </a:t>
            </a:r>
            <a:r>
              <a:rPr lang="en-US" sz="4400" b="1" u="sng" dirty="0">
                <a:solidFill>
                  <a:schemeClr val="accent2">
                    <a:lumMod val="75000"/>
                  </a:schemeClr>
                </a:solidFill>
              </a:rPr>
              <a:t>off-season</a:t>
            </a:r>
            <a:r>
              <a:rPr lang="en-US" sz="4400" dirty="0"/>
              <a:t> prices.”…</a:t>
            </a:r>
          </a:p>
          <a:p>
            <a:pPr marL="0" indent="0">
              <a:buNone/>
            </a:pPr>
            <a:r>
              <a:rPr lang="en-US" sz="4400" dirty="0"/>
              <a:t>=&gt;</a:t>
            </a:r>
            <a:r>
              <a:rPr lang="en-US" sz="44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4400" b="1" i="1" dirty="0"/>
              <a:t>Off-season</a:t>
            </a:r>
            <a:r>
              <a:rPr lang="en-US" sz="4400" b="1" dirty="0"/>
              <a:t>: </a:t>
            </a:r>
            <a:r>
              <a:rPr lang="en-US" sz="4400" dirty="0"/>
              <a:t>a time of reduced activities</a:t>
            </a:r>
          </a:p>
          <a:p>
            <a:pPr marL="0" indent="0">
              <a:buNone/>
            </a:pPr>
            <a:endParaRPr lang="en-US" sz="4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923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756" y="199506"/>
            <a:ext cx="8562109" cy="1101261"/>
          </a:xfrm>
          <a:solidFill>
            <a:schemeClr val="tx2"/>
          </a:solidFill>
        </p:spPr>
        <p:txBody>
          <a:bodyPr/>
          <a:lstStyle/>
          <a:p>
            <a:pPr algn="ctr"/>
            <a:r>
              <a:rPr lang="en-US" b="1" dirty="0">
                <a:solidFill>
                  <a:srgbClr val="FFFF00"/>
                </a:solidFill>
              </a:rPr>
              <a:t>Vocabulary skill – Prefix off-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2756" y="1300766"/>
            <a:ext cx="8562110" cy="5557233"/>
          </a:xfrm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/>
              <a:t>No one knows about Leonardo’s </a:t>
            </a:r>
            <a:r>
              <a:rPr lang="en-US" sz="4400" b="1" dirty="0">
                <a:solidFill>
                  <a:schemeClr val="accent2">
                    <a:lumMod val="75000"/>
                  </a:schemeClr>
                </a:solidFill>
              </a:rPr>
              <a:t>off-stage</a:t>
            </a:r>
            <a:r>
              <a:rPr lang="en-US" sz="4400" dirty="0"/>
              <a:t> life, apart from his family and childhood friends.</a:t>
            </a:r>
          </a:p>
          <a:p>
            <a:pPr marL="0" indent="0">
              <a:buNone/>
            </a:pPr>
            <a:r>
              <a:rPr lang="en-US" sz="4400" b="1" i="1" dirty="0"/>
              <a:t>Off-stage</a:t>
            </a:r>
            <a:r>
              <a:rPr lang="en-US" sz="4400" b="1" dirty="0"/>
              <a:t>:</a:t>
            </a:r>
            <a:r>
              <a:rPr lang="en-US" sz="4400" dirty="0"/>
              <a:t> not on the stage, not where audience can see</a:t>
            </a:r>
          </a:p>
        </p:txBody>
      </p:sp>
    </p:spTree>
    <p:extLst>
      <p:ext uri="{BB962C8B-B14F-4D97-AF65-F5344CB8AC3E}">
        <p14:creationId xmlns:p14="http://schemas.microsoft.com/office/powerpoint/2010/main" val="1257663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756" y="199506"/>
            <a:ext cx="8562109" cy="1101261"/>
          </a:xfrm>
          <a:solidFill>
            <a:schemeClr val="tx2"/>
          </a:solidFill>
        </p:spPr>
        <p:txBody>
          <a:bodyPr/>
          <a:lstStyle/>
          <a:p>
            <a:pPr algn="ctr"/>
            <a:r>
              <a:rPr lang="en-US" b="1" dirty="0">
                <a:solidFill>
                  <a:srgbClr val="FFFF00"/>
                </a:solidFill>
              </a:rPr>
              <a:t>Vocabulary skill – Prefix off-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2756" y="1300766"/>
            <a:ext cx="8562110" cy="5557233"/>
          </a:xfrm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/>
              <a:t>What do these words have in common?</a:t>
            </a:r>
          </a:p>
          <a:p>
            <a:pPr marL="0" indent="0">
              <a:buNone/>
            </a:pPr>
            <a:r>
              <a:rPr lang="en-US" sz="4400" b="1" i="1" dirty="0"/>
              <a:t>Off-season</a:t>
            </a:r>
            <a:r>
              <a:rPr lang="en-US" sz="4400" b="1" dirty="0"/>
              <a:t>: </a:t>
            </a:r>
            <a:r>
              <a:rPr lang="en-US" sz="4400" dirty="0"/>
              <a:t>a time of reduced activities</a:t>
            </a:r>
          </a:p>
          <a:p>
            <a:pPr marL="0" indent="0">
              <a:buNone/>
            </a:pPr>
            <a:r>
              <a:rPr lang="en-US" sz="3900" b="1" i="1" dirty="0"/>
              <a:t>Off-stage</a:t>
            </a:r>
            <a:r>
              <a:rPr lang="en-US" sz="3900" b="1" dirty="0"/>
              <a:t>:</a:t>
            </a:r>
            <a:r>
              <a:rPr lang="en-US" sz="3900" dirty="0"/>
              <a:t> not on the stage, not where audience can see</a:t>
            </a:r>
          </a:p>
          <a:p>
            <a:pPr marL="0" indent="0">
              <a:buNone/>
            </a:pPr>
            <a:r>
              <a:rPr lang="en-US" sz="4800" dirty="0"/>
              <a:t>=&gt; </a:t>
            </a:r>
            <a:r>
              <a:rPr lang="en-US" sz="4800" b="1" dirty="0"/>
              <a:t>Off-</a:t>
            </a:r>
            <a:r>
              <a:rPr lang="en-US" sz="4800" dirty="0"/>
              <a:t> means </a:t>
            </a:r>
            <a:r>
              <a:rPr lang="en-US" sz="4800" b="1" dirty="0"/>
              <a:t>away from, out of </a:t>
            </a:r>
            <a:r>
              <a:rPr lang="en-US" sz="4800" dirty="0"/>
              <a:t>or</a:t>
            </a:r>
            <a:r>
              <a:rPr lang="en-US" sz="4800" b="1" dirty="0"/>
              <a:t> not on</a:t>
            </a:r>
          </a:p>
        </p:txBody>
      </p:sp>
    </p:spTree>
    <p:extLst>
      <p:ext uri="{BB962C8B-B14F-4D97-AF65-F5344CB8AC3E}">
        <p14:creationId xmlns:p14="http://schemas.microsoft.com/office/powerpoint/2010/main" val="2080974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E2ACF8C-8104-4759-944C-8093D88911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solidFill>
            <a:schemeClr val="tx2"/>
          </a:solidFill>
        </p:spPr>
        <p:txBody>
          <a:bodyPr/>
          <a:lstStyle/>
          <a:p>
            <a:pPr algn="ctr"/>
            <a:r>
              <a:rPr lang="en-US" b="1" dirty="0">
                <a:solidFill>
                  <a:srgbClr val="FFFF00"/>
                </a:solidFill>
              </a:rPr>
              <a:t>Vocabulary skill A– Prefix off-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E2FEF4-4824-47E5-8147-516027A14D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622" y="1922599"/>
            <a:ext cx="8058728" cy="429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0186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E33660D-1885-4EC2-8A76-944BDD971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solidFill>
            <a:schemeClr val="tx2"/>
          </a:solidFill>
        </p:spPr>
        <p:txBody>
          <a:bodyPr/>
          <a:lstStyle/>
          <a:p>
            <a:pPr algn="ctr"/>
            <a:r>
              <a:rPr lang="en-US" b="1" dirty="0">
                <a:solidFill>
                  <a:srgbClr val="FFFF00"/>
                </a:solidFill>
              </a:rPr>
              <a:t>Vocabulary skill B– Prefix off-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6344AD-1D9C-4493-A612-B6F55B0065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1833148"/>
            <a:ext cx="7653959" cy="4804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3112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763" y="341195"/>
            <a:ext cx="8262852" cy="682388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/>
              <a:t>Real life skill </a:t>
            </a:r>
            <a:r>
              <a:rPr lang="en-US" b="1" dirty="0"/>
              <a:t>– </a:t>
            </a:r>
            <a:r>
              <a:rPr lang="en-US" sz="4400" b="1" dirty="0"/>
              <a:t>Planning a trip Online</a:t>
            </a:r>
            <a:endParaRPr lang="en-US" sz="44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36858" y="1023583"/>
            <a:ext cx="8324757" cy="5327341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Think of a vacation destination you’d like to visit and make a plan. Be prepared and it’s useful for you in the future!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742950" indent="-742950">
              <a:buAutoNum type="arabicPeriod"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prstClr val="white"/>
                </a:solidFill>
              </a:rPr>
              <a:t>determiners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894864"/>
              </p:ext>
            </p:extLst>
          </p:nvPr>
        </p:nvGraphicFramePr>
        <p:xfrm>
          <a:off x="498761" y="2775421"/>
          <a:ext cx="8262854" cy="3575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58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769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5917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Destination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Transportation</a:t>
                      </a:r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Accommodation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Activities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Other info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Travel tips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59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763" y="341195"/>
            <a:ext cx="8262852" cy="682388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/>
              <a:t>Real life skill </a:t>
            </a:r>
            <a:r>
              <a:rPr lang="en-US" b="1" dirty="0"/>
              <a:t>– </a:t>
            </a:r>
            <a:r>
              <a:rPr lang="en-US" sz="4400" b="1" dirty="0"/>
              <a:t>Planning a trip Online</a:t>
            </a:r>
            <a:endParaRPr lang="en-US" sz="44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36858" y="1023583"/>
            <a:ext cx="8324757" cy="5327341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Think of a vacation destination you’d like to visit and make a plan. </a:t>
            </a:r>
            <a:r>
              <a:rPr lang="en-US" dirty="0">
                <a:solidFill>
                  <a:srgbClr val="FFFF00"/>
                </a:solidFill>
              </a:rPr>
              <a:t>Be prepared and it’s useful for you in the future!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742950" indent="-742950">
              <a:buAutoNum type="arabicPeriod"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prstClr val="white"/>
                </a:solidFill>
              </a:rPr>
              <a:t>determiners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911923"/>
              </p:ext>
            </p:extLst>
          </p:nvPr>
        </p:nvGraphicFramePr>
        <p:xfrm>
          <a:off x="498761" y="2775421"/>
          <a:ext cx="8017442" cy="373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87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0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60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22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6820"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Search word</a:t>
                      </a:r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Company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Price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820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Transportation</a:t>
                      </a:r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820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Accommodation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820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Activity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820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Activity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820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Activity</a:t>
                      </a:r>
                      <a:r>
                        <a:rPr lang="en-US" sz="2000" b="1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3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820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Other info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820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Travel tips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71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1674</TotalTime>
  <Words>694</Words>
  <Application>Microsoft Office PowerPoint</Application>
  <PresentationFormat>On-screen Show (4:3)</PresentationFormat>
  <Paragraphs>137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Arial</vt:lpstr>
      <vt:lpstr>Calibri</vt:lpstr>
      <vt:lpstr>Calibri Light</vt:lpstr>
      <vt:lpstr>Century Gothic</vt:lpstr>
      <vt:lpstr>Comic Sans MS</vt:lpstr>
      <vt:lpstr>Courier New</vt:lpstr>
      <vt:lpstr>Wingdings</vt:lpstr>
      <vt:lpstr>1_Office Theme</vt:lpstr>
      <vt:lpstr>Office Theme</vt:lpstr>
      <vt:lpstr>Unit 1 - Travel</vt:lpstr>
      <vt:lpstr>Getting ready </vt:lpstr>
      <vt:lpstr>Group discussion </vt:lpstr>
      <vt:lpstr>Chapter 1 Travel and technology</vt:lpstr>
      <vt:lpstr>Have you ever heard of/ used these 3 technology advances:</vt:lpstr>
      <vt:lpstr>Have you ever heard of/ used these 3 technology advances:</vt:lpstr>
      <vt:lpstr>Have you ever heard of/ used these 3 technology advances:</vt:lpstr>
      <vt:lpstr>Reading skill - Scanning</vt:lpstr>
      <vt:lpstr>PowerPoint Presentation</vt:lpstr>
      <vt:lpstr>PowerPoint Presentation</vt:lpstr>
      <vt:lpstr>PowerPoint Presentation</vt:lpstr>
      <vt:lpstr>PowerPoint Presentation</vt:lpstr>
      <vt:lpstr>Reading skill - Scanning</vt:lpstr>
      <vt:lpstr>PowerPoint Presentation</vt:lpstr>
      <vt:lpstr>Reading comprehension - A</vt:lpstr>
      <vt:lpstr>Reading comprehension - B</vt:lpstr>
      <vt:lpstr>Vocabulary comprehension - A </vt:lpstr>
      <vt:lpstr>Vocabulary comprehension - B </vt:lpstr>
      <vt:lpstr>Vocabulary skill – Organizing vocabulary</vt:lpstr>
      <vt:lpstr>Vocabulary skill – A</vt:lpstr>
      <vt:lpstr>Vocabulary skill – C</vt:lpstr>
      <vt:lpstr>Chapter 2: Selling India’s rainy Season</vt:lpstr>
      <vt:lpstr>Before you read</vt:lpstr>
      <vt:lpstr>Reading skill - Predicting</vt:lpstr>
      <vt:lpstr>Reading skill - Predicting</vt:lpstr>
      <vt:lpstr>PowerPoint Presentation</vt:lpstr>
      <vt:lpstr>PowerPoint Presentation</vt:lpstr>
      <vt:lpstr>PowerPoint Presentation</vt:lpstr>
      <vt:lpstr>Reading comprehension - A</vt:lpstr>
      <vt:lpstr>Reading comprehension - B</vt:lpstr>
      <vt:lpstr>Vocabulary skill – Prefix off-</vt:lpstr>
      <vt:lpstr>Vocabulary skill – Prefix off-</vt:lpstr>
      <vt:lpstr>Vocabulary skill – Prefix off-</vt:lpstr>
      <vt:lpstr>Vocabulary skill A– Prefix off- </vt:lpstr>
      <vt:lpstr>Vocabulary skill B– Prefix off- </vt:lpstr>
      <vt:lpstr>Real life skill – Planning a trip Online</vt:lpstr>
      <vt:lpstr>Real life skill – Planning a trip Online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2 - Fashion</dc:title>
  <dc:creator>Tan Ho Nhat</dc:creator>
  <cp:lastModifiedBy>Ha Nguyen</cp:lastModifiedBy>
  <cp:revision>93</cp:revision>
  <dcterms:created xsi:type="dcterms:W3CDTF">2015-09-21T07:42:27Z</dcterms:created>
  <dcterms:modified xsi:type="dcterms:W3CDTF">2020-03-28T05:30:08Z</dcterms:modified>
</cp:coreProperties>
</file>